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8">
  <p:sldMasterIdLst>
    <p:sldMasterId id="2147483648" r:id="rId1"/>
  </p:sldMasterIdLst>
  <p:notesMasterIdLst>
    <p:notesMasterId r:id="rId19"/>
  </p:notesMasterIdLst>
  <p:sldIdLst>
    <p:sldId id="256" r:id="rId2"/>
    <p:sldId id="266" r:id="rId3"/>
    <p:sldId id="258" r:id="rId4"/>
    <p:sldId id="267" r:id="rId5"/>
    <p:sldId id="268" r:id="rId6"/>
    <p:sldId id="269" r:id="rId7"/>
    <p:sldId id="270" r:id="rId8"/>
    <p:sldId id="271" r:id="rId9"/>
    <p:sldId id="272" r:id="rId10"/>
    <p:sldId id="278" r:id="rId11"/>
    <p:sldId id="274" r:id="rId12"/>
    <p:sldId id="275" r:id="rId13"/>
    <p:sldId id="276" r:id="rId14"/>
    <p:sldId id="259" r:id="rId15"/>
    <p:sldId id="277" r:id="rId16"/>
    <p:sldId id="264" r:id="rId17"/>
    <p:sldId id="263" r:id="rId18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90EAEE"/>
    <a:srgbClr val="CCE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58A018-783A-4A35-A6B7-757B3F6A6B18}" type="datetimeFigureOut">
              <a:rPr lang="ru-RU" smtClean="0"/>
              <a:pPr/>
              <a:t>13.03.2016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4A125E-3622-49F2-B2AA-3C80B420B14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14C95-38C3-4493-AA90-C304D4952E31}" type="datetime1">
              <a:rPr lang="uk-UA" smtClean="0"/>
              <a:pPr/>
              <a:t>13.03.2016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3EBAB-DEC7-451D-90DC-51CEBCDFF34B}" type="datetime1">
              <a:rPr lang="uk-UA" smtClean="0"/>
              <a:pPr/>
              <a:t>13.03.2016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8E1EA-1239-4D40-A2CB-12A30C28CE41}" type="datetime1">
              <a:rPr lang="uk-UA" smtClean="0"/>
              <a:pPr/>
              <a:t>13.03.2016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ECFEF-66A6-4D9A-B62F-C3294B6C911B}" type="datetime1">
              <a:rPr lang="uk-UA" smtClean="0"/>
              <a:pPr/>
              <a:t>13.03.2016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7537-3F28-411C-840D-FF0856A450FB}" type="datetime1">
              <a:rPr lang="uk-UA" smtClean="0"/>
              <a:pPr/>
              <a:t>13.03.2016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EB9A5-0B54-4454-AC21-4821B4EEFA13}" type="datetime1">
              <a:rPr lang="uk-UA" smtClean="0"/>
              <a:pPr/>
              <a:t>13.03.2016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C37C0-370E-4E6B-B041-5D972E72E001}" type="datetime1">
              <a:rPr lang="uk-UA" smtClean="0"/>
              <a:pPr/>
              <a:t>13.03.2016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F8B40-32DC-4779-BC82-9809A045237D}" type="datetime1">
              <a:rPr lang="uk-UA" smtClean="0"/>
              <a:pPr/>
              <a:t>13.03.2016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рисунк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3D234-F946-4BEA-B980-81A17CB35CEF}" type="datetime1">
              <a:rPr lang="uk-UA" smtClean="0"/>
              <a:pPr/>
              <a:t>13.03.2016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напис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B550D-24E9-4776-8F15-CE232ACE278D}" type="datetime1">
              <a:rPr lang="uk-UA" smtClean="0"/>
              <a:pPr/>
              <a:t>13.03.2016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напис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E8B1C-AE1B-489E-890E-A4E851D2F001}" type="datetime1">
              <a:rPr lang="uk-UA" smtClean="0"/>
              <a:pPr/>
              <a:t>13.03.2016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>
                <a:alpha val="39000"/>
              </a:srgb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76EED-F8C7-4A0D-A22D-FAD8626FDB50}" type="datetime1">
              <a:rPr lang="uk-UA" smtClean="0"/>
              <a:pPr/>
              <a:t>13.03.2016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D255C-740D-4BFE-A60D-37750E3706AB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6.jpeg"/><Relationship Id="rId7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2.jpe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10" Type="http://schemas.openxmlformats.org/officeDocument/2006/relationships/image" Target="../media/image39.jpeg"/><Relationship Id="rId4" Type="http://schemas.openxmlformats.org/officeDocument/2006/relationships/image" Target="../media/image34.jpeg"/><Relationship Id="rId9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image" Target="../media/image4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1.jpeg"/><Relationship Id="rId7" Type="http://schemas.openxmlformats.org/officeDocument/2006/relationships/image" Target="../media/image47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3.jpeg"/><Relationship Id="rId9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50.jpeg"/><Relationship Id="rId7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11" Type="http://schemas.openxmlformats.org/officeDocument/2006/relationships/image" Target="../media/image55.jpeg"/><Relationship Id="rId5" Type="http://schemas.openxmlformats.org/officeDocument/2006/relationships/image" Target="../media/image20.jpeg"/><Relationship Id="rId10" Type="http://schemas.openxmlformats.org/officeDocument/2006/relationships/image" Target="../media/image54.jpeg"/><Relationship Id="rId4" Type="http://schemas.openxmlformats.org/officeDocument/2006/relationships/image" Target="../media/image51.jpeg"/><Relationship Id="rId9" Type="http://schemas.openxmlformats.org/officeDocument/2006/relationships/image" Target="../media/image5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image" Target="../media/image4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244408" y="6453336"/>
            <a:ext cx="720080" cy="404664"/>
          </a:xfrm>
        </p:spPr>
        <p:txBody>
          <a:bodyPr/>
          <a:lstStyle/>
          <a:p>
            <a:endParaRPr lang="uk-UA" dirty="0"/>
          </a:p>
        </p:txBody>
      </p:sp>
      <p:pic>
        <p:nvPicPr>
          <p:cNvPr id="8" name="Рисунок 7" descr="logo-144847.jpg"/>
          <p:cNvPicPr>
            <a:picLocks noChangeAspect="1"/>
          </p:cNvPicPr>
          <p:nvPr/>
        </p:nvPicPr>
        <p:blipFill>
          <a:blip r:embed="rId2" cstate="print"/>
          <a:srcRect l="15545" r="9838"/>
          <a:stretch>
            <a:fillRect/>
          </a:stretch>
        </p:blipFill>
        <p:spPr>
          <a:xfrm>
            <a:off x="251520" y="260648"/>
            <a:ext cx="2088232" cy="2098956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707904" y="274638"/>
            <a:ext cx="5256584" cy="625070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Формирование представлений о родном крае</a:t>
            </a:r>
            <a:r>
              <a:rPr lang="ru-RU" sz="3200" dirty="0" smtClean="0">
                <a:solidFill>
                  <a:srgbClr val="002060"/>
                </a:solidFill>
              </a:rPr>
              <a:t/>
            </a:r>
            <a:br>
              <a:rPr lang="ru-RU" sz="3200" dirty="0" smtClean="0">
                <a:solidFill>
                  <a:srgbClr val="002060"/>
                </a:solidFill>
              </a:rPr>
            </a:br>
            <a:r>
              <a:rPr lang="ru-RU" sz="3200" b="1" dirty="0" smtClean="0">
                <a:solidFill>
                  <a:srgbClr val="002060"/>
                </a:solidFill>
              </a:rPr>
              <a:t> в процессе организации совместной творческой деятельности с детьми старшего дошкольного возраста с использованием техники </a:t>
            </a:r>
            <a:r>
              <a:rPr lang="ru-RU" sz="3200" b="1" dirty="0" err="1" smtClean="0">
                <a:solidFill>
                  <a:srgbClr val="002060"/>
                </a:solidFill>
              </a:rPr>
              <a:t>изонити</a:t>
            </a:r>
            <a:r>
              <a:rPr lang="ru-RU" sz="3200" b="1" dirty="0" smtClean="0">
                <a:solidFill>
                  <a:srgbClr val="002060"/>
                </a:solidFill>
              </a:rPr>
              <a:t/>
            </a:r>
            <a:br>
              <a:rPr lang="ru-RU" sz="3200" b="1" dirty="0" smtClean="0">
                <a:solidFill>
                  <a:srgbClr val="002060"/>
                </a:solidFill>
              </a:rPr>
            </a:br>
            <a:r>
              <a:rPr lang="ru-RU" sz="3200" b="1" dirty="0" smtClean="0">
                <a:solidFill>
                  <a:srgbClr val="002060"/>
                </a:solidFill>
              </a:rPr>
              <a:t/>
            </a:r>
            <a:br>
              <a:rPr lang="ru-RU" sz="3200" b="1" dirty="0" smtClean="0">
                <a:solidFill>
                  <a:srgbClr val="002060"/>
                </a:solidFill>
              </a:rPr>
            </a:br>
            <a:r>
              <a:rPr lang="ru-RU" sz="2800" b="1" dirty="0" smtClean="0">
                <a:solidFill>
                  <a:srgbClr val="002060"/>
                </a:solidFill>
              </a:rPr>
              <a:t>воспитатель МАДОУ «ДС № 473 г. Челябинска» </a:t>
            </a:r>
            <a:r>
              <a:rPr lang="ru-RU" sz="2800" dirty="0" smtClean="0">
                <a:solidFill>
                  <a:srgbClr val="002060"/>
                </a:solidFill>
              </a:rPr>
              <a:t/>
            </a:r>
            <a:br>
              <a:rPr lang="ru-RU" sz="2800" dirty="0" smtClean="0">
                <a:solidFill>
                  <a:srgbClr val="002060"/>
                </a:solidFill>
              </a:rPr>
            </a:br>
            <a:r>
              <a:rPr lang="ru-RU" sz="2800" b="1" dirty="0" err="1" smtClean="0">
                <a:solidFill>
                  <a:srgbClr val="002060"/>
                </a:solidFill>
              </a:rPr>
              <a:t>Толкодубова</a:t>
            </a:r>
            <a:r>
              <a:rPr lang="ru-RU" sz="2800" b="1" dirty="0" smtClean="0">
                <a:solidFill>
                  <a:srgbClr val="002060"/>
                </a:solidFill>
              </a:rPr>
              <a:t> Алёна Викторовна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5" name="Picture 5" descr="E:\Города Ю.У. слайды\0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437112"/>
            <a:ext cx="3165082" cy="21345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Горы.JPG"/>
          <p:cNvPicPr>
            <a:picLocks noChangeAspect="1"/>
          </p:cNvPicPr>
          <p:nvPr/>
        </p:nvPicPr>
        <p:blipFill>
          <a:blip r:embed="rId4" cstate="print"/>
          <a:srcRect r="11355"/>
          <a:stretch>
            <a:fillRect/>
          </a:stretch>
        </p:blipFill>
        <p:spPr>
          <a:xfrm>
            <a:off x="251520" y="2564904"/>
            <a:ext cx="1656184" cy="249289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 descr="050.JPG"/>
          <p:cNvPicPr>
            <a:picLocks noChangeAspect="1"/>
          </p:cNvPicPr>
          <p:nvPr/>
        </p:nvPicPr>
        <p:blipFill>
          <a:blip r:embed="rId5" cstate="print"/>
          <a:srcRect l="2401"/>
          <a:stretch>
            <a:fillRect/>
          </a:stretch>
        </p:blipFill>
        <p:spPr>
          <a:xfrm>
            <a:off x="2123728" y="1340768"/>
            <a:ext cx="1679429" cy="229431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28575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2" descr="http://im5-tub.yandex.net/i?id=112053261-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4643446"/>
            <a:ext cx="3071834" cy="2071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10" descr="http://www.uralweb.ru/resource/tregion/img/b%20-%20ireme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2222372"/>
            <a:ext cx="3024336" cy="2289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E:\Города Ю.У. слайды\0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4572008"/>
            <a:ext cx="3071834" cy="20716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C:\Users\Админ\Desktop\Работа\Все слайды\Города Ю.У. слайды\02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2636912"/>
            <a:ext cx="2999826" cy="17440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C:\Users\Админ\Desktop\Работа\Все слайды\Города Ю.У. слайды\00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19872" y="3356992"/>
            <a:ext cx="2286016" cy="3071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12" descr="E:\Челябинск слайды\Театр Драмы им. Наума Орлова. Фотогалерея Челябинска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260648"/>
            <a:ext cx="3384376" cy="22287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006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788024" y="260648"/>
            <a:ext cx="4104456" cy="2216203"/>
          </a:xfrm>
          <a:prstGeom prst="rect">
            <a:avLst/>
          </a:prstGeom>
        </p:spPr>
      </p:pic>
      <p:pic>
        <p:nvPicPr>
          <p:cNvPr id="11" name="Рисунок 10" descr="Cheljabinskaja-oblast'-gerb-zolotaja-ramka-b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419872" y="620688"/>
            <a:ext cx="2010418" cy="2555347"/>
          </a:xfrm>
          <a:prstGeom prst="rect">
            <a:avLst/>
          </a:prstGeom>
        </p:spPr>
      </p:pic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2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user\Рабочий стол\презентация 473\100SSCAM\SDC12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260648"/>
            <a:ext cx="3582147" cy="2567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C:\Documents and Settings\user\Рабочий стол\презентация 473\100SSCAM\SDC12081.JPG"/>
          <p:cNvPicPr>
            <a:picLocks noChangeAspect="1" noChangeArrowheads="1"/>
          </p:cNvPicPr>
          <p:nvPr/>
        </p:nvPicPr>
        <p:blipFill>
          <a:blip r:embed="rId3" cstate="print"/>
          <a:srcRect l="7407" r="3561" b="1641"/>
          <a:stretch>
            <a:fillRect/>
          </a:stretch>
        </p:blipFill>
        <p:spPr bwMode="auto">
          <a:xfrm>
            <a:off x="323528" y="3429000"/>
            <a:ext cx="3636405" cy="2909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герб России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836712"/>
            <a:ext cx="2000264" cy="2363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13" descr="http://im2-tub.yandex.net/i?id=121420191-0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83768" y="404664"/>
            <a:ext cx="2499190" cy="17994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SDC11284.JPG"/>
          <p:cNvPicPr>
            <a:picLocks noChangeAspect="1"/>
          </p:cNvPicPr>
          <p:nvPr/>
        </p:nvPicPr>
        <p:blipFill>
          <a:blip r:embed="rId6" cstate="print"/>
          <a:srcRect l="10790" r="11840"/>
          <a:stretch>
            <a:fillRect/>
          </a:stretch>
        </p:blipFill>
        <p:spPr>
          <a:xfrm>
            <a:off x="4211960" y="3068960"/>
            <a:ext cx="2088232" cy="35986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034.JPG"/>
          <p:cNvPicPr>
            <a:picLocks noChangeAspect="1"/>
          </p:cNvPicPr>
          <p:nvPr/>
        </p:nvPicPr>
        <p:blipFill>
          <a:blip r:embed="rId7" cstate="print"/>
          <a:srcRect l="16401" t="4851" r="20600" b="12201"/>
          <a:stretch>
            <a:fillRect/>
          </a:stretch>
        </p:blipFill>
        <p:spPr>
          <a:xfrm>
            <a:off x="6588224" y="2996952"/>
            <a:ext cx="2088232" cy="3666007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3</a:t>
            </a:fld>
            <a:endParaRPr lang="uk-U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108012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Использованием технологии </a:t>
            </a:r>
            <a:r>
              <a:rPr lang="ru-RU" sz="3200" b="1" dirty="0" err="1" smtClean="0">
                <a:solidFill>
                  <a:srgbClr val="002060"/>
                </a:solidFill>
              </a:rPr>
              <a:t>изонити</a:t>
            </a:r>
            <a:r>
              <a:rPr lang="ru-RU" sz="3200" b="1" dirty="0" smtClean="0">
                <a:solidFill>
                  <a:srgbClr val="002060"/>
                </a:solidFill>
              </a:rPr>
              <a:t> в краеведении 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51520" y="1650573"/>
            <a:ext cx="6552728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r>
              <a:rPr lang="ru-RU" sz="2000" b="1" dirty="0" smtClean="0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З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адачи: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429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Формировать чувственное,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эмоционально-действеное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отношение к родному городу, Южному Уралу;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429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Расширять представление детей о достопримечательностях города Челябинска; 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429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Формировать у детей чувство принадлежности к определенной культуре, уважение к культурам других народов, проживающих на Южном Урале;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429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Помочь ребенку правильно ориентироваться в предметах материальной культуры, истории их происхождения и технического развития;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429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Воспитывать осознанно-бережное, экологически-целесообразное отношение к растениям, к животным, к неживой природе, к миру, созданному трудом человека в родном крае.   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11" descr="E:\Челябинск слайды\teatroperyibaleta.jpg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2420888"/>
            <a:ext cx="1918932" cy="1480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images.jpg"/>
          <p:cNvPicPr/>
          <p:nvPr/>
        </p:nvPicPr>
        <p:blipFill>
          <a:blip r:embed="rId3" cstate="print"/>
          <a:srcRect b="21333"/>
          <a:stretch>
            <a:fillRect/>
          </a:stretch>
        </p:blipFill>
        <p:spPr>
          <a:xfrm>
            <a:off x="6948264" y="764704"/>
            <a:ext cx="1943100" cy="15252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656768-carafan2_2_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52320" y="4005064"/>
            <a:ext cx="1530035" cy="2034946"/>
          </a:xfrm>
          <a:prstGeom prst="rect">
            <a:avLst/>
          </a:prstGeom>
        </p:spPr>
      </p:pic>
      <p:pic>
        <p:nvPicPr>
          <p:cNvPr id="7" name="Рисунок 6" descr="973573861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E2E9E2"/>
              </a:clrFrom>
              <a:clrTo>
                <a:srgbClr val="E2E9E2">
                  <a:alpha val="0"/>
                </a:srgbClr>
              </a:clrTo>
            </a:clrChange>
          </a:blip>
          <a:srcRect l="17713" r="9838"/>
          <a:stretch>
            <a:fillRect/>
          </a:stretch>
        </p:blipFill>
        <p:spPr>
          <a:xfrm>
            <a:off x="6876256" y="5549687"/>
            <a:ext cx="1263813" cy="1308313"/>
          </a:xfrm>
          <a:prstGeom prst="rect">
            <a:avLst/>
          </a:prstGeom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4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12968" cy="1786210"/>
          </a:xfrm>
        </p:spPr>
        <p:txBody>
          <a:bodyPr>
            <a:noAutofit/>
          </a:bodyPr>
          <a:lstStyle/>
          <a:p>
            <a:pPr algn="just"/>
            <a:r>
              <a:rPr lang="ru-RU" sz="3200" b="1" dirty="0" err="1" smtClean="0">
                <a:solidFill>
                  <a:srgbClr val="C00000"/>
                </a:solidFill>
              </a:rPr>
              <a:t>Изонить</a:t>
            </a:r>
            <a:r>
              <a:rPr lang="ru-RU" sz="3200" dirty="0" smtClean="0"/>
              <a:t> </a:t>
            </a:r>
            <a:r>
              <a:rPr lang="ru-RU" sz="3200" b="1" dirty="0" smtClean="0">
                <a:solidFill>
                  <a:srgbClr val="002060"/>
                </a:solidFill>
              </a:rPr>
              <a:t>– техника, заключающаяся в создании художественного образа путём пересечения цветных нитей на картоне.</a:t>
            </a:r>
            <a:br>
              <a:rPr lang="ru-RU" sz="3200" b="1" dirty="0" smtClean="0">
                <a:solidFill>
                  <a:srgbClr val="002060"/>
                </a:solidFill>
              </a:rPr>
            </a:b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323528" y="1749669"/>
            <a:ext cx="5184576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Занятия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изонитью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способствуют развитию: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Мелкой моторики пальцев рук;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Сенсорного восприятия;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Глазомера;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Логического мышления;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Воображения;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Волевых качеств (усидчивости, терпения, умения доводить дело до конца);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Художественных способностей и эстетического вкуса.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039.JPG"/>
          <p:cNvPicPr>
            <a:picLocks noChangeAspect="1"/>
          </p:cNvPicPr>
          <p:nvPr/>
        </p:nvPicPr>
        <p:blipFill>
          <a:blip r:embed="rId2" cstate="print"/>
          <a:srcRect r="10801"/>
          <a:stretch>
            <a:fillRect/>
          </a:stretch>
        </p:blipFill>
        <p:spPr>
          <a:xfrm flipH="1">
            <a:off x="6444208" y="4149080"/>
            <a:ext cx="1679516" cy="2510503"/>
          </a:xfrm>
          <a:prstGeom prst="rect">
            <a:avLst/>
          </a:prstGeom>
        </p:spPr>
      </p:pic>
      <p:pic>
        <p:nvPicPr>
          <p:cNvPr id="5" name="Рисунок 4" descr="051.JPG"/>
          <p:cNvPicPr>
            <a:picLocks noChangeAspect="1"/>
          </p:cNvPicPr>
          <p:nvPr/>
        </p:nvPicPr>
        <p:blipFill>
          <a:blip r:embed="rId3" cstate="print"/>
          <a:srcRect l="3932" t="1979" r="37006" b="3351"/>
          <a:stretch>
            <a:fillRect/>
          </a:stretch>
        </p:blipFill>
        <p:spPr>
          <a:xfrm>
            <a:off x="5579068" y="1844824"/>
            <a:ext cx="1617571" cy="22322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312" y="1844823"/>
            <a:ext cx="1539950" cy="22322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5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Инструменты и материалы для работы </a:t>
            </a:r>
            <a:r>
              <a:rPr lang="ru-RU" sz="3200" b="1" dirty="0" err="1" smtClean="0">
                <a:solidFill>
                  <a:srgbClr val="002060"/>
                </a:solidFill>
              </a:rPr>
              <a:t>изонитью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3" name="Рисунок 2" descr="Инструменты.JPG"/>
          <p:cNvPicPr>
            <a:picLocks noChangeAspect="1"/>
          </p:cNvPicPr>
          <p:nvPr/>
        </p:nvPicPr>
        <p:blipFill>
          <a:blip r:embed="rId2" cstate="print"/>
          <a:srcRect l="12200" r="7476" b="11077"/>
          <a:stretch>
            <a:fillRect/>
          </a:stretch>
        </p:blipFill>
        <p:spPr>
          <a:xfrm>
            <a:off x="251520" y="3140968"/>
            <a:ext cx="4176464" cy="3467664"/>
          </a:xfrm>
          <a:prstGeom prst="rect">
            <a:avLst/>
          </a:prstGeom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556792"/>
            <a:ext cx="5845175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4" cstate="print"/>
          <a:srcRect l="38335"/>
          <a:stretch>
            <a:fillRect/>
          </a:stretch>
        </p:blipFill>
        <p:spPr bwMode="auto">
          <a:xfrm>
            <a:off x="4644008" y="3501008"/>
            <a:ext cx="4288725" cy="2654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6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Сотрудничество.JPG"/>
          <p:cNvPicPr>
            <a:picLocks noChangeAspect="1"/>
          </p:cNvPicPr>
          <p:nvPr/>
        </p:nvPicPr>
        <p:blipFill>
          <a:blip r:embed="rId2" cstate="print"/>
          <a:srcRect r="3538"/>
          <a:stretch>
            <a:fillRect/>
          </a:stretch>
        </p:blipFill>
        <p:spPr>
          <a:xfrm>
            <a:off x="323528" y="3138747"/>
            <a:ext cx="4320480" cy="3359214"/>
          </a:xfrm>
          <a:prstGeom prst="rect">
            <a:avLst/>
          </a:prstGeom>
        </p:spPr>
      </p:pic>
      <p:pic>
        <p:nvPicPr>
          <p:cNvPr id="6" name="Рисунок 5" descr="054.JPG"/>
          <p:cNvPicPr>
            <a:picLocks noChangeAspect="1"/>
          </p:cNvPicPr>
          <p:nvPr/>
        </p:nvPicPr>
        <p:blipFill>
          <a:blip r:embed="rId3" cstate="print"/>
          <a:srcRect l="8150" b="10350"/>
          <a:stretch>
            <a:fillRect/>
          </a:stretch>
        </p:blipFill>
        <p:spPr>
          <a:xfrm>
            <a:off x="4860032" y="1484784"/>
            <a:ext cx="3888432" cy="5060389"/>
          </a:xfrm>
          <a:prstGeom prst="rect">
            <a:avLst/>
          </a:prstGeom>
        </p:spPr>
      </p:pic>
      <p:pic>
        <p:nvPicPr>
          <p:cNvPr id="7" name="Рисунок 6" descr="04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332656"/>
            <a:ext cx="2016224" cy="2688298"/>
          </a:xfrm>
          <a:prstGeom prst="rect">
            <a:avLst/>
          </a:prstGeom>
        </p:spPr>
      </p:pic>
      <p:pic>
        <p:nvPicPr>
          <p:cNvPr id="8" name="Рисунок 7" descr="04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27784" y="332656"/>
            <a:ext cx="1995686" cy="2660915"/>
          </a:xfrm>
          <a:prstGeom prst="rect">
            <a:avLst/>
          </a:prstGeom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427984" y="274638"/>
            <a:ext cx="4716016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Выполнение </a:t>
            </a:r>
            <a:r>
              <a:rPr lang="ru-RU" sz="3200" b="1" dirty="0" err="1" smtClean="0">
                <a:solidFill>
                  <a:srgbClr val="002060"/>
                </a:solidFill>
              </a:rPr>
              <a:t>изонитью</a:t>
            </a:r>
            <a:r>
              <a:rPr lang="ru-RU" sz="3200" b="1" dirty="0" smtClean="0">
                <a:solidFill>
                  <a:srgbClr val="002060"/>
                </a:solidFill>
              </a:rPr>
              <a:t> простейших рисунков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7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155405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Цикл занятий состоит из двух разделов: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Изображение углов; моделирование с их использованием образов;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 cstate="print"/>
          <a:srcRect l="3493" t="2638" r="3531" b="820"/>
          <a:stretch>
            <a:fillRect/>
          </a:stretch>
        </p:blipFill>
        <p:spPr bwMode="auto">
          <a:xfrm rot="5400000">
            <a:off x="2531773" y="1724811"/>
            <a:ext cx="1344149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 l="7789" t="14852" r="9698" b="3322"/>
          <a:stretch>
            <a:fillRect/>
          </a:stretch>
        </p:blipFill>
        <p:spPr bwMode="auto">
          <a:xfrm>
            <a:off x="7524328" y="1340768"/>
            <a:ext cx="1421139" cy="2035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4" cstate="print"/>
          <a:srcRect l="5442" t="11732" r="5062" b="9744"/>
          <a:stretch>
            <a:fillRect/>
          </a:stretch>
        </p:blipFill>
        <p:spPr bwMode="auto">
          <a:xfrm>
            <a:off x="4283968" y="1360088"/>
            <a:ext cx="1663243" cy="206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5" cstate="print"/>
          <a:srcRect l="5519" t="4014" r="1505" b="2508"/>
          <a:stretch>
            <a:fillRect/>
          </a:stretch>
        </p:blipFill>
        <p:spPr bwMode="auto">
          <a:xfrm>
            <a:off x="6012160" y="1340768"/>
            <a:ext cx="1437799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3430362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Изображение окружностей, дуг, овалов, завитков; моделирование с их помощью образов.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6633" name="Picture 9"/>
          <p:cNvPicPr>
            <a:picLocks noChangeAspect="1" noChangeArrowheads="1"/>
          </p:cNvPicPr>
          <p:nvPr/>
        </p:nvPicPr>
        <p:blipFill>
          <a:blip r:embed="rId6" cstate="print"/>
          <a:srcRect t="52556" r="2551" b="1304"/>
          <a:stretch>
            <a:fillRect/>
          </a:stretch>
        </p:blipFill>
        <p:spPr bwMode="auto">
          <a:xfrm>
            <a:off x="323528" y="4437112"/>
            <a:ext cx="1584176" cy="2207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4" name="Picture 10"/>
          <p:cNvPicPr>
            <a:picLocks noChangeAspect="1" noChangeArrowheads="1"/>
          </p:cNvPicPr>
          <p:nvPr/>
        </p:nvPicPr>
        <p:blipFill>
          <a:blip r:embed="rId7" cstate="print"/>
          <a:srcRect l="5481" r="4372" b="1475"/>
          <a:stretch>
            <a:fillRect/>
          </a:stretch>
        </p:blipFill>
        <p:spPr bwMode="auto">
          <a:xfrm>
            <a:off x="7164288" y="4077072"/>
            <a:ext cx="1656184" cy="2610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5" name="Picture 11"/>
          <p:cNvPicPr>
            <a:picLocks noChangeAspect="1" noChangeArrowheads="1"/>
          </p:cNvPicPr>
          <p:nvPr/>
        </p:nvPicPr>
        <p:blipFill>
          <a:blip r:embed="rId6" cstate="print"/>
          <a:srcRect l="2190" t="744" r="3631" b="50882"/>
          <a:stretch>
            <a:fillRect/>
          </a:stretch>
        </p:blipFill>
        <p:spPr bwMode="auto">
          <a:xfrm>
            <a:off x="2051720" y="4437112"/>
            <a:ext cx="1476718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6" name="Picture 1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35896" y="4437112"/>
            <a:ext cx="1601694" cy="2204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051.JPG"/>
          <p:cNvPicPr>
            <a:picLocks noChangeAspect="1"/>
          </p:cNvPicPr>
          <p:nvPr/>
        </p:nvPicPr>
        <p:blipFill>
          <a:blip r:embed="rId9" cstate="print"/>
          <a:srcRect l="5113" t="1979" r="37006" b="3351"/>
          <a:stretch>
            <a:fillRect/>
          </a:stretch>
        </p:blipFill>
        <p:spPr>
          <a:xfrm>
            <a:off x="5436096" y="4437112"/>
            <a:ext cx="1562261" cy="2199918"/>
          </a:xfrm>
          <a:prstGeom prst="rect">
            <a:avLst/>
          </a:prstGeom>
        </p:spPr>
      </p:pic>
      <p:pic>
        <p:nvPicPr>
          <p:cNvPr id="19" name="Picture 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5400000">
            <a:off x="625915" y="1254405"/>
            <a:ext cx="1374510" cy="226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8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:\изонить\hello_html_m3e0841ce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3240360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E:\изонить\texnika_izonit-.jpg"/>
          <p:cNvPicPr/>
          <p:nvPr/>
        </p:nvPicPr>
        <p:blipFill>
          <a:blip r:embed="rId3" cstate="print"/>
          <a:srcRect t="2500" r="2703" b="3929"/>
          <a:stretch>
            <a:fillRect/>
          </a:stretch>
        </p:blipFill>
        <p:spPr bwMode="auto">
          <a:xfrm>
            <a:off x="4788024" y="2924944"/>
            <a:ext cx="2952328" cy="3789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3491880" y="510242"/>
            <a:ext cx="565212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Методическое пособие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Гусарова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Надежда Николаевна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«Техника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изонити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дошкольников»,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СПб - «Детство – Пресс»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9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012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732" r="32534" b="60409"/>
          <a:stretch>
            <a:fillRect/>
          </a:stretch>
        </p:blipFill>
        <p:spPr>
          <a:xfrm>
            <a:off x="3851920" y="3736946"/>
            <a:ext cx="4536504" cy="3121054"/>
          </a:xfrm>
          <a:prstGeom prst="rect">
            <a:avLst/>
          </a:prstGeom>
        </p:spPr>
      </p:pic>
      <p:pic>
        <p:nvPicPr>
          <p:cNvPr id="4" name="Рисунок 3" descr="lastochka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200" r="16648"/>
          <a:stretch>
            <a:fillRect/>
          </a:stretch>
        </p:blipFill>
        <p:spPr>
          <a:xfrm>
            <a:off x="323528" y="332656"/>
            <a:ext cx="2664296" cy="2808387"/>
          </a:xfrm>
          <a:prstGeom prst="rect">
            <a:avLst/>
          </a:prstGeom>
        </p:spPr>
      </p:pic>
      <p:pic>
        <p:nvPicPr>
          <p:cNvPr id="5" name="Рисунок 4" descr="морда1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47864" y="260648"/>
            <a:ext cx="5253465" cy="3227128"/>
          </a:xfrm>
          <a:prstGeom prst="rect">
            <a:avLst/>
          </a:prstGeom>
        </p:spPr>
      </p:pic>
      <p:pic>
        <p:nvPicPr>
          <p:cNvPr id="7" name="Рисунок 6" descr="logo-144847.jpg"/>
          <p:cNvPicPr>
            <a:picLocks noChangeAspect="1"/>
          </p:cNvPicPr>
          <p:nvPr/>
        </p:nvPicPr>
        <p:blipFill>
          <a:blip r:embed="rId5" cstate="print"/>
          <a:srcRect l="14563" r="14563"/>
          <a:stretch>
            <a:fillRect/>
          </a:stretch>
        </p:blipFill>
        <p:spPr>
          <a:xfrm>
            <a:off x="611560" y="3645024"/>
            <a:ext cx="2664296" cy="2819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10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79512" y="1052736"/>
          <a:ext cx="8784975" cy="5702961"/>
        </p:xfrm>
        <a:graphic>
          <a:graphicData uri="http://schemas.openxmlformats.org/drawingml/2006/table">
            <a:tbl>
              <a:tblPr/>
              <a:tblGrid>
                <a:gridCol w="2830753"/>
                <a:gridCol w="3364965"/>
                <a:gridCol w="2589257"/>
              </a:tblGrid>
              <a:tr h="4451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Темы образовательной деятельности по </a:t>
                      </a:r>
                      <a:r>
                        <a:rPr lang="ru-RU" sz="1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краеведению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Задачи образовательной деятельности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Темы образовательной деятельности  по </a:t>
                      </a:r>
                      <a:r>
                        <a:rPr lang="ru-RU" sz="10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изонити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12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 Быт и традиции наших предков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1.Вызвать интерес к жизни предков.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2.Познакомить детей с особенностями национальных костюмов: русских, татар, башкир.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3.Формировать представления о жилищах народов Южного Урала.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 «Укрась узором ичиги (тюбетейку, сарафан, халат)»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2. «Девочка в русском сарафане».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3. « Русская изба».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45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 Мой родной край – Южный Урал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1.Познакомить детей с природно-географическими зонами Южного Урала.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2.Дать детям сведения об исторических природных объектах.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3.Систематизировать представления детей о сказах П.П.Бажова.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4. «Уральские горы».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5. «Каменный цветок».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79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 Природа Южного Урала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1.Формировать представления детей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флоре и фауне Южного Урала.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2.Закреплять представления детей об особенностях внешнего вида, строения некоторых растений и животных.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6. «Птицы Южного Урала».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7. «Растения Южного Урала».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369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 Архитектура города Челябинска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1.Познакомить детей с историей строительства и заселения города Челябинска.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2.Дать представление об особенностях расположения современного города, его постройках.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3.Закреплять представления о знакомых архитектурных объектах Челябинска, через 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умение отражать свои впечатления в продуктивной деятельности.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8. «Построй крышу Торгового Центра».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9. «Телевизионная башня».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1553" marR="31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32874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 bmk="OLE_LINK1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Тематический план образовательной деятельности </a:t>
            </a:r>
            <a:endParaRPr kumimoji="0" lang="ru-RU" b="0" i="0" u="none" strike="noStrike" cap="none" normalizeH="0" baseline="0" dirty="0" smtClean="0" bmk="OLE_LINK1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 bmk="OLE_LINK1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детьми старшего дошкольного возраста </a:t>
            </a:r>
            <a:endParaRPr kumimoji="0" lang="ru-RU" b="0" i="0" u="none" strike="noStrike" cap="none" normalizeH="0" baseline="0" dirty="0" smtClean="0" bmk="OLE_LINK1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 bmk="OLE_LINK1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изображению объектов реального мира с использованием техники </a:t>
            </a:r>
            <a:r>
              <a:rPr kumimoji="0" lang="ru-RU" b="1" i="0" u="none" strike="noStrike" cap="none" normalizeH="0" baseline="0" dirty="0" err="1" smtClean="0" bmk="OLE_LINK1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изонити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11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501008"/>
            <a:ext cx="1872208" cy="27138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E:\изонить\logo-144847.jpg"/>
          <p:cNvPicPr/>
          <p:nvPr/>
        </p:nvPicPr>
        <p:blipFill>
          <a:blip r:embed="rId3" cstate="print"/>
          <a:srcRect l="27812" r="23751" b="5833"/>
          <a:stretch>
            <a:fillRect/>
          </a:stretch>
        </p:blipFill>
        <p:spPr bwMode="auto">
          <a:xfrm>
            <a:off x="4716016" y="188640"/>
            <a:ext cx="1872208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lastochka.jpg"/>
          <p:cNvPicPr>
            <a:picLocks noChangeAspect="1"/>
          </p:cNvPicPr>
          <p:nvPr/>
        </p:nvPicPr>
        <p:blipFill>
          <a:blip r:embed="rId4" cstate="print"/>
          <a:srcRect l="12201" r="18871"/>
          <a:stretch>
            <a:fillRect/>
          </a:stretch>
        </p:blipFill>
        <p:spPr>
          <a:xfrm>
            <a:off x="251520" y="764704"/>
            <a:ext cx="1902722" cy="2232248"/>
          </a:xfrm>
          <a:prstGeom prst="rect">
            <a:avLst/>
          </a:prstGeom>
        </p:spPr>
      </p:pic>
      <p:pic>
        <p:nvPicPr>
          <p:cNvPr id="6" name="Рисунок 5" descr="E:\Слайды мастер класс(Алена)\Птица.JPG"/>
          <p:cNvPicPr/>
          <p:nvPr/>
        </p:nvPicPr>
        <p:blipFill>
          <a:blip r:embed="rId5" cstate="print"/>
          <a:srcRect l="24485" t="1385" r="13266" b="1939"/>
          <a:stretch>
            <a:fillRect/>
          </a:stretch>
        </p:blipFill>
        <p:spPr bwMode="auto">
          <a:xfrm>
            <a:off x="2339752" y="188640"/>
            <a:ext cx="1872208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050.JPG"/>
          <p:cNvPicPr/>
          <p:nvPr/>
        </p:nvPicPr>
        <p:blipFill>
          <a:blip r:embed="rId6" cstate="print"/>
          <a:srcRect l="5302" b="8830"/>
          <a:stretch>
            <a:fillRect/>
          </a:stretch>
        </p:blipFill>
        <p:spPr>
          <a:xfrm>
            <a:off x="6876256" y="188640"/>
            <a:ext cx="2016224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E:\Слайды мастер класс(Алена)\046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99992" y="3212976"/>
            <a:ext cx="2160240" cy="2808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E:\Слайды мастер класс(Алена)\049.JPG"/>
          <p:cNvPicPr/>
          <p:nvPr/>
        </p:nvPicPr>
        <p:blipFill>
          <a:blip r:embed="rId8" cstate="print"/>
          <a:srcRect l="6250"/>
          <a:stretch>
            <a:fillRect/>
          </a:stretch>
        </p:blipFill>
        <p:spPr bwMode="auto">
          <a:xfrm>
            <a:off x="6804248" y="3140968"/>
            <a:ext cx="2160240" cy="3377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SDC11284.JPG"/>
          <p:cNvPicPr>
            <a:picLocks noChangeAspect="1"/>
          </p:cNvPicPr>
          <p:nvPr/>
        </p:nvPicPr>
        <p:blipFill>
          <a:blip r:embed="rId9" cstate="print"/>
          <a:srcRect l="12923" r="12125"/>
          <a:stretch>
            <a:fillRect/>
          </a:stretch>
        </p:blipFill>
        <p:spPr>
          <a:xfrm>
            <a:off x="2267744" y="2996952"/>
            <a:ext cx="2088232" cy="35707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12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12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732" r="32534" b="60409"/>
          <a:stretch>
            <a:fillRect/>
          </a:stretch>
        </p:blipFill>
        <p:spPr>
          <a:xfrm>
            <a:off x="323528" y="3861048"/>
            <a:ext cx="3959424" cy="2724031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13</a:t>
            </a:fld>
            <a:endParaRPr lang="uk-UA"/>
          </a:p>
        </p:txBody>
      </p:sp>
      <p:pic>
        <p:nvPicPr>
          <p:cNvPr id="4" name="Рисунок 3" descr="1303201691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1880" y="476672"/>
            <a:ext cx="4876800" cy="3657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1" descr="E:\Челябинск слайды\teatroperyibaleta.jpg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376460"/>
            <a:ext cx="2952328" cy="22775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143000"/>
            <a:ext cx="4043363" cy="542925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008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260647"/>
            <a:ext cx="2952328" cy="23139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011 Семья лебедей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68144" y="4365104"/>
            <a:ext cx="3052033" cy="22042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656768-carafan2_2_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32040" y="2636912"/>
            <a:ext cx="1706843" cy="2270100"/>
          </a:xfrm>
          <a:prstGeom prst="rect">
            <a:avLst/>
          </a:prstGeom>
        </p:spPr>
      </p:pic>
      <p:pic>
        <p:nvPicPr>
          <p:cNvPr id="10" name="Рисунок 9" descr="973573861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E2E9E2"/>
              </a:clrFrom>
              <a:clrTo>
                <a:srgbClr val="E2E9E2">
                  <a:alpha val="0"/>
                </a:srgbClr>
              </a:clrTo>
            </a:clrChange>
          </a:blip>
          <a:srcRect l="17713" r="9838"/>
          <a:stretch>
            <a:fillRect/>
          </a:stretch>
        </p:blipFill>
        <p:spPr>
          <a:xfrm>
            <a:off x="3275856" y="3212976"/>
            <a:ext cx="1504821" cy="1557806"/>
          </a:xfrm>
          <a:prstGeom prst="rect">
            <a:avLst/>
          </a:prstGeom>
        </p:spPr>
      </p:pic>
      <p:pic>
        <p:nvPicPr>
          <p:cNvPr id="11" name="Рисунок 10" descr="images.jpg"/>
          <p:cNvPicPr/>
          <p:nvPr/>
        </p:nvPicPr>
        <p:blipFill>
          <a:blip r:embed="rId7" cstate="print"/>
          <a:srcRect b="21333"/>
          <a:stretch>
            <a:fillRect/>
          </a:stretch>
        </p:blipFill>
        <p:spPr>
          <a:xfrm>
            <a:off x="3419872" y="260648"/>
            <a:ext cx="3240360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 descr="tyubetejka-s-tatarskimi-ornamentami-rasshita-biserom-pod-salavat.jpg"/>
          <p:cNvPicPr>
            <a:picLocks noChangeAspect="1"/>
          </p:cNvPicPr>
          <p:nvPr/>
        </p:nvPicPr>
        <p:blipFill>
          <a:blip r:embed="rId8" cstate="print"/>
          <a:srcRect l="4641" t="13461" r="2121" b="14720"/>
          <a:stretch>
            <a:fillRect/>
          </a:stretch>
        </p:blipFill>
        <p:spPr>
          <a:xfrm>
            <a:off x="6876256" y="260648"/>
            <a:ext cx="1963165" cy="1512168"/>
          </a:xfrm>
          <a:prstGeom prst="rect">
            <a:avLst/>
          </a:prstGeom>
        </p:spPr>
      </p:pic>
      <p:pic>
        <p:nvPicPr>
          <p:cNvPr id="14" name="Рисунок 13" descr="022.JPG"/>
          <p:cNvPicPr>
            <a:picLocks noChangeAspect="1"/>
          </p:cNvPicPr>
          <p:nvPr/>
        </p:nvPicPr>
        <p:blipFill>
          <a:blip r:embed="rId9" cstate="print"/>
          <a:srcRect l="4279" t="6531" r="4279" b="21650"/>
          <a:stretch>
            <a:fillRect/>
          </a:stretch>
        </p:blipFill>
        <p:spPr>
          <a:xfrm>
            <a:off x="179512" y="2852936"/>
            <a:ext cx="2861370" cy="1264326"/>
          </a:xfrm>
          <a:prstGeom prst="rect">
            <a:avLst/>
          </a:prstGeom>
        </p:spPr>
      </p:pic>
      <p:pic>
        <p:nvPicPr>
          <p:cNvPr id="15" name="Рисунок 14" descr="gribi_2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347864" y="4869160"/>
            <a:ext cx="2448272" cy="1708809"/>
          </a:xfrm>
          <a:prstGeom prst="rect">
            <a:avLst/>
          </a:prstGeom>
        </p:spPr>
      </p:pic>
      <p:pic>
        <p:nvPicPr>
          <p:cNvPr id="16" name="Рисунок 15" descr="cheboksary-tower_05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876257" y="1844824"/>
            <a:ext cx="1872928" cy="2448272"/>
          </a:xfrm>
          <a:prstGeom prst="rect">
            <a:avLst/>
          </a:prstGeom>
        </p:spPr>
      </p:pic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14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012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732" r="32534" b="60409"/>
          <a:stretch>
            <a:fillRect/>
          </a:stretch>
        </p:blipFill>
        <p:spPr>
          <a:xfrm>
            <a:off x="3851920" y="3736946"/>
            <a:ext cx="4536504" cy="3121054"/>
          </a:xfrm>
          <a:prstGeom prst="rect">
            <a:avLst/>
          </a:prstGeom>
        </p:spPr>
      </p:pic>
      <p:pic>
        <p:nvPicPr>
          <p:cNvPr id="4" name="Рисунок 3" descr="lastochka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200" r="16648"/>
          <a:stretch>
            <a:fillRect/>
          </a:stretch>
        </p:blipFill>
        <p:spPr>
          <a:xfrm>
            <a:off x="323528" y="332656"/>
            <a:ext cx="2664296" cy="2808387"/>
          </a:xfrm>
          <a:prstGeom prst="rect">
            <a:avLst/>
          </a:prstGeom>
        </p:spPr>
      </p:pic>
      <p:pic>
        <p:nvPicPr>
          <p:cNvPr id="5" name="Рисунок 4" descr="морда1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47864" y="260648"/>
            <a:ext cx="5253465" cy="3227128"/>
          </a:xfrm>
          <a:prstGeom prst="rect">
            <a:avLst/>
          </a:prstGeom>
        </p:spPr>
      </p:pic>
      <p:pic>
        <p:nvPicPr>
          <p:cNvPr id="7" name="Рисунок 6" descr="logo-144847.jpg"/>
          <p:cNvPicPr>
            <a:picLocks noChangeAspect="1"/>
          </p:cNvPicPr>
          <p:nvPr/>
        </p:nvPicPr>
        <p:blipFill>
          <a:blip r:embed="rId5" cstate="print"/>
          <a:srcRect l="14563" r="14563"/>
          <a:stretch>
            <a:fillRect/>
          </a:stretch>
        </p:blipFill>
        <p:spPr>
          <a:xfrm>
            <a:off x="611560" y="3645024"/>
            <a:ext cx="2664296" cy="2819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15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f_47b0dd3d7b9b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214290"/>
            <a:ext cx="4000528" cy="2786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SDC104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3286124"/>
            <a:ext cx="4143372" cy="30003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011 Семья лебедей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3438" y="3286124"/>
            <a:ext cx="4249993" cy="3071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SDC1089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4876" y="214290"/>
            <a:ext cx="4095747" cy="2928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16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23528" y="652624"/>
            <a:ext cx="8496944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Литература.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Гусарова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Н.Н. Техника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изонити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для дошкольников. Методическое пособие. – СПб.: «Детство – Пресс», 2008.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Градусова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Л.В.,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Савко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Н.А,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Тропинская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Е.Н.Знакомим дошкольников с родным краем (из опыта работы): методическое пособие. – Магнитогорск: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МаГУ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2007.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Наш дом – Южный Урал: Программа воспитания и развития детей дошкольного возраста на идеях народной педагогики. – Магнитогорск: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МаГУ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2003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17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535</Words>
  <Application>Microsoft Office PowerPoint</Application>
  <PresentationFormat>Экран (4:3)</PresentationFormat>
  <Paragraphs>79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Формирование представлений о родном крае  в процессе организации совместной творческой деятельности с детьми старшего дошкольного возраста с использованием техники изонити  воспитатель МАДОУ «ДС № 473 г. Челябинска»  Толкодубова Алёна Викторовна</vt:lpstr>
      <vt:lpstr> </vt:lpstr>
      <vt:lpstr>Слайд 3</vt:lpstr>
      <vt:lpstr>Использованием технологии изонити в краеведении </vt:lpstr>
      <vt:lpstr>Изонить – техника, заключающаяся в создании художественного образа путём пересечения цветных нитей на картоне. </vt:lpstr>
      <vt:lpstr>Инструменты и материалы для работы изонитью</vt:lpstr>
      <vt:lpstr>Выполнение изонитью простейших рисунков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Dubov</cp:lastModifiedBy>
  <cp:revision>23</cp:revision>
  <dcterms:created xsi:type="dcterms:W3CDTF">2016-03-10T15:32:50Z</dcterms:created>
  <dcterms:modified xsi:type="dcterms:W3CDTF">2016-03-13T16:41:15Z</dcterms:modified>
</cp:coreProperties>
</file>